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58" r:id="rId4"/>
    <p:sldId id="257" r:id="rId5"/>
    <p:sldId id="259" r:id="rId6"/>
    <p:sldId id="260" r:id="rId7"/>
    <p:sldId id="266" r:id="rId8"/>
    <p:sldId id="268" r:id="rId9"/>
    <p:sldId id="269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447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38" autoAdjust="0"/>
    <p:restoredTop sz="90929"/>
  </p:normalViewPr>
  <p:slideViewPr>
    <p:cSldViewPr>
      <p:cViewPr varScale="1">
        <p:scale>
          <a:sx n="97" d="100"/>
          <a:sy n="97" d="100"/>
        </p:scale>
        <p:origin x="-5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FC542B-8193-0946-B875-46F07983A583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4278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C542B-8193-0946-B875-46F07983A583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78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1252A5-74E2-4A4B-8B11-8B1A38F41BEC}" type="slidenum">
              <a:rPr lang="fr-FR"/>
              <a:pPr/>
              <a:t>2</a:t>
            </a:fld>
            <a:endParaRPr lang="fr-FR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C542B-8193-0946-B875-46F07983A583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4212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C542B-8193-0946-B875-46F07983A583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288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C542B-8193-0946-B875-46F07983A583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363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0B546-3762-D941-9260-7ECC6362BBC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99435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4014C-7D85-F04E-AEE0-8DFA1A324A3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27181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EAFD1-6C09-744D-9984-C76507C4E08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31364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F2023E-A13F-5248-A010-A0955BDF0DF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29164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F0F9B-2C87-9C4D-8599-79251CE874E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0440159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AC893-9530-D049-90C2-13B0B53B0E6A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3621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1193D-3B1C-3748-B8D4-9E36925F852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46288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0AF2B-1958-A844-8CFB-7FCA769F935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266023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FB81E-4B03-1446-9C20-C641630E649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599857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0F0743-A943-764C-8B8C-F11E9949C1A0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43466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8BF50-5304-8A42-AB17-BB076B64D6FB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191530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822AE-FFE0-FD4D-BDBF-D2E35FCB1ABF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644267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fr-FR"/>
              <a:t>Formindep Excercice comptable 2009-2010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060D1C-9294-644D-B753-1FDA5D7FF77C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/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</a:t>
            </a:r>
            <a:r>
              <a:rPr lang="fr-FR" dirty="0" smtClean="0"/>
              <a:t>Assemblée générale </a:t>
            </a:r>
            <a:r>
              <a:rPr lang="fr-FR" dirty="0" smtClean="0"/>
              <a:t>2012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>
                <a:solidFill>
                  <a:srgbClr val="447C3C"/>
                </a:solidFill>
              </a:rPr>
              <a:t/>
            </a:r>
            <a:br>
              <a:rPr lang="fr-FR" b="1">
                <a:solidFill>
                  <a:srgbClr val="447C3C"/>
                </a:solidFill>
              </a:rPr>
            </a:br>
            <a:endParaRPr lang="fr-FR" sz="360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fr-FR" dirty="0">
              <a:solidFill>
                <a:srgbClr val="447C3C"/>
              </a:solidFill>
            </a:endParaRPr>
          </a:p>
          <a:p>
            <a:pPr algn="ctr">
              <a:buFontTx/>
              <a:buNone/>
            </a:pPr>
            <a:endParaRPr lang="fr-FR" dirty="0">
              <a:solidFill>
                <a:srgbClr val="447C3C"/>
              </a:solidFill>
            </a:endParaRPr>
          </a:p>
          <a:p>
            <a:pPr algn="ctr">
              <a:buFontTx/>
              <a:buNone/>
            </a:pPr>
            <a:r>
              <a:rPr lang="fr-FR" dirty="0">
                <a:solidFill>
                  <a:srgbClr val="447C3C"/>
                </a:solidFill>
              </a:rPr>
              <a:t>Assemblée Générale du </a:t>
            </a:r>
            <a:r>
              <a:rPr lang="fr-FR" dirty="0" smtClean="0">
                <a:solidFill>
                  <a:srgbClr val="447C3C"/>
                </a:solidFill>
              </a:rPr>
              <a:t>18 novembre 2012</a:t>
            </a:r>
            <a:endParaRPr lang="fr-FR" dirty="0">
              <a:solidFill>
                <a:srgbClr val="447C3C"/>
              </a:solidFill>
            </a:endParaRPr>
          </a:p>
          <a:p>
            <a:pPr algn="ctr">
              <a:buFontTx/>
              <a:buNone/>
            </a:pPr>
            <a:r>
              <a:rPr lang="fr-FR" dirty="0">
                <a:solidFill>
                  <a:srgbClr val="447C3C"/>
                </a:solidFill>
              </a:rPr>
              <a:t>EXERCICE COMPTABLE </a:t>
            </a:r>
            <a:r>
              <a:rPr lang="fr-FR" dirty="0" smtClean="0">
                <a:solidFill>
                  <a:srgbClr val="447C3C"/>
                </a:solidFill>
              </a:rPr>
              <a:t>en cours 2012</a:t>
            </a:r>
            <a:endParaRPr lang="fr-FR" dirty="0">
              <a:solidFill>
                <a:srgbClr val="447C3C"/>
              </a:solidFill>
            </a:endParaRPr>
          </a:p>
        </p:txBody>
      </p:sp>
      <p:pic>
        <p:nvPicPr>
          <p:cNvPr id="2053" name="Picture 5" descr="PastedGraphic-2.tiff                                           00092B3C&#10;jeanlaleuw                     C4DF39F2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166100" cy="82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Assemblée générale 2012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138 adhérents à </a:t>
            </a:r>
            <a:r>
              <a:rPr lang="fr-FR" dirty="0"/>
              <a:t>jour de cotisation </a:t>
            </a:r>
            <a:r>
              <a:rPr lang="fr-FR" dirty="0" smtClean="0"/>
              <a:t>(173 adhérents en 2010 – 198 en 2011)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Assemblée générale 2012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dirty="0" smtClean="0"/>
              <a:t>Solde </a:t>
            </a:r>
            <a:r>
              <a:rPr lang="fr-FR" dirty="0"/>
              <a:t>comptable au 01/09/</a:t>
            </a:r>
            <a:r>
              <a:rPr lang="fr-FR" dirty="0" smtClean="0"/>
              <a:t>2010</a:t>
            </a:r>
            <a:endParaRPr lang="fr-FR" b="1" dirty="0" smtClean="0"/>
          </a:p>
          <a:p>
            <a:pPr algn="just">
              <a:buFontTx/>
              <a:buNone/>
            </a:pPr>
            <a:r>
              <a:rPr lang="fr-FR" dirty="0" smtClean="0"/>
              <a:t>Banque </a:t>
            </a:r>
            <a:r>
              <a:rPr lang="fr-FR" dirty="0"/>
              <a:t>Populaire : 		</a:t>
            </a:r>
            <a:r>
              <a:rPr lang="fr-FR" dirty="0" smtClean="0"/>
              <a:t>11 518,40 €</a:t>
            </a:r>
            <a:endParaRPr lang="fr-FR" dirty="0"/>
          </a:p>
          <a:p>
            <a:pPr algn="just">
              <a:buFontTx/>
              <a:buNone/>
            </a:pPr>
            <a:r>
              <a:rPr lang="fr-FR" dirty="0" smtClean="0"/>
              <a:t>Compte </a:t>
            </a:r>
            <a:r>
              <a:rPr lang="fr-FR" dirty="0" err="1"/>
              <a:t>Paypal</a:t>
            </a:r>
            <a:r>
              <a:rPr lang="fr-FR" dirty="0"/>
              <a:t> : 		</a:t>
            </a:r>
            <a:r>
              <a:rPr lang="fr-FR" dirty="0" smtClean="0"/>
              <a:t>  1 769,40 €</a:t>
            </a:r>
            <a:endParaRPr lang="fr-FR" dirty="0"/>
          </a:p>
          <a:p>
            <a:pPr algn="just">
              <a:buFontTx/>
              <a:buNone/>
            </a:pPr>
            <a:r>
              <a:rPr lang="fr-FR" b="1" dirty="0"/>
              <a:t>Total : 				</a:t>
            </a:r>
            <a:r>
              <a:rPr lang="fr-FR" b="1" dirty="0" smtClean="0"/>
              <a:t>13 287,99 €</a:t>
            </a:r>
            <a:endParaRPr lang="fr-FR" b="1" dirty="0"/>
          </a:p>
          <a:p>
            <a:pPr algn="ctr">
              <a:buFontTx/>
              <a:buNone/>
            </a:pPr>
            <a:r>
              <a:rPr lang="fr-FR" dirty="0" err="1" smtClean="0"/>
              <a:t>Tresorerie</a:t>
            </a:r>
            <a:r>
              <a:rPr lang="fr-FR" dirty="0" smtClean="0"/>
              <a:t> au 15/11/2012</a:t>
            </a:r>
          </a:p>
          <a:p>
            <a:pPr>
              <a:buFontTx/>
              <a:buNone/>
            </a:pPr>
            <a:r>
              <a:rPr lang="fr-FR" dirty="0" smtClean="0"/>
              <a:t>Banque Populaire : 	105,08</a:t>
            </a:r>
          </a:p>
          <a:p>
            <a:pPr>
              <a:buFontTx/>
              <a:buNone/>
            </a:pPr>
            <a:r>
              <a:rPr lang="fr-FR" dirty="0" smtClean="0"/>
              <a:t>BNP : 			15 976,02</a:t>
            </a:r>
          </a:p>
          <a:p>
            <a:pPr>
              <a:buFontTx/>
              <a:buNone/>
            </a:pPr>
            <a:r>
              <a:rPr lang="fr-FR" dirty="0" err="1" smtClean="0"/>
              <a:t>Paypal</a:t>
            </a:r>
            <a:r>
              <a:rPr lang="fr-FR" dirty="0" smtClean="0"/>
              <a:t> : 			11 454,66</a:t>
            </a:r>
          </a:p>
          <a:p>
            <a:pPr>
              <a:buFontTx/>
              <a:buNone/>
            </a:pPr>
            <a:r>
              <a:rPr lang="fr-FR" b="1" dirty="0" smtClean="0"/>
              <a:t>Total : 			27 535,76</a:t>
            </a:r>
            <a:endParaRPr lang="fr-FR" b="1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Assemblée générale 2012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10000" cy="3847207"/>
          </a:xfr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fr-FR" b="1" dirty="0"/>
              <a:t>RECETTES</a:t>
            </a:r>
            <a:r>
              <a:rPr lang="fr-FR" sz="2400" dirty="0"/>
              <a:t> </a:t>
            </a:r>
            <a:endParaRPr lang="fr-FR" sz="2400" dirty="0" smtClean="0"/>
          </a:p>
          <a:p>
            <a:pPr algn="ctr">
              <a:buFontTx/>
              <a:buNone/>
            </a:pPr>
            <a:endParaRPr lang="fr-FR" sz="2400" dirty="0"/>
          </a:p>
          <a:p>
            <a:pPr marL="0" indent="0" algn="ctr">
              <a:buNone/>
            </a:pPr>
            <a:r>
              <a:rPr lang="fr-FR" sz="2400" b="1" dirty="0" smtClean="0"/>
              <a:t>10259,59</a:t>
            </a:r>
          </a:p>
          <a:p>
            <a:pPr marL="0" indent="0" algn="ctr">
              <a:buNone/>
            </a:pPr>
            <a:endParaRPr lang="fr-FR" sz="2400" dirty="0"/>
          </a:p>
          <a:p>
            <a:pPr algn="ctr">
              <a:buFontTx/>
              <a:buNone/>
            </a:pPr>
            <a:r>
              <a:rPr lang="fr-FR" b="1" dirty="0" smtClean="0"/>
              <a:t>( N-1 : 24 494,27 € )</a:t>
            </a:r>
            <a:endParaRPr lang="fr-FR" b="1" dirty="0"/>
          </a:p>
          <a:p>
            <a:pPr algn="ctr">
              <a:buFontTx/>
              <a:buNone/>
            </a:pPr>
            <a:endParaRPr lang="fr-FR" b="1" dirty="0"/>
          </a:p>
          <a:p>
            <a:pPr algn="ctr">
              <a:buFontTx/>
              <a:buNone/>
            </a:pPr>
            <a:r>
              <a:rPr lang="fr-FR" sz="2400" b="1" dirty="0"/>
              <a:t>(N</a:t>
            </a:r>
            <a:r>
              <a:rPr lang="fr-FR" sz="2400" b="1" dirty="0" smtClean="0"/>
              <a:t>-2 </a:t>
            </a:r>
            <a:r>
              <a:rPr lang="fr-FR" sz="2400" b="1" dirty="0"/>
              <a:t>: </a:t>
            </a:r>
            <a:r>
              <a:rPr lang="fr-FR" sz="2400" b="1" dirty="0" smtClean="0"/>
              <a:t>17 576,26 €</a:t>
            </a:r>
            <a:r>
              <a:rPr lang="fr-FR" sz="2400" b="1" dirty="0"/>
              <a:t>)</a:t>
            </a:r>
            <a:endParaRPr lang="fr-FR" sz="2400" dirty="0"/>
          </a:p>
          <a:p>
            <a:pPr algn="ctr"/>
            <a:endParaRPr lang="fr-FR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4588"/>
            <a:ext cx="3810000" cy="3921073"/>
          </a:xfrm>
        </p:spPr>
        <p:txBody>
          <a:bodyPr>
            <a:spAutoFit/>
          </a:bodyPr>
          <a:lstStyle/>
          <a:p>
            <a:pPr algn="ctr">
              <a:buFontTx/>
              <a:buNone/>
            </a:pPr>
            <a:r>
              <a:rPr lang="fr-FR" b="1" dirty="0" smtClean="0"/>
              <a:t>DEPENSES</a:t>
            </a:r>
          </a:p>
          <a:p>
            <a:pPr algn="ctr">
              <a:buFontTx/>
              <a:buNone/>
            </a:pPr>
            <a:endParaRPr lang="fr-FR" b="1" dirty="0"/>
          </a:p>
          <a:p>
            <a:pPr algn="ctr">
              <a:buFontTx/>
              <a:buNone/>
            </a:pPr>
            <a:r>
              <a:rPr lang="fr-FR" b="1" dirty="0" smtClean="0"/>
              <a:t>6807,23</a:t>
            </a:r>
          </a:p>
          <a:p>
            <a:pPr algn="ctr">
              <a:buFontTx/>
              <a:buNone/>
            </a:pPr>
            <a:endParaRPr lang="fr-FR" b="1" dirty="0"/>
          </a:p>
          <a:p>
            <a:pPr algn="ctr">
              <a:buFontTx/>
              <a:buNone/>
            </a:pPr>
            <a:r>
              <a:rPr lang="fr-FR" b="1" dirty="0" smtClean="0"/>
              <a:t>( N-1 : 20 105,34 €</a:t>
            </a:r>
            <a:endParaRPr lang="fr-FR" b="1" dirty="0"/>
          </a:p>
          <a:p>
            <a:pPr algn="ctr">
              <a:buFontTx/>
              <a:buNone/>
            </a:pPr>
            <a:endParaRPr lang="fr-FR" sz="2400" b="1" dirty="0"/>
          </a:p>
          <a:p>
            <a:pPr algn="ctr">
              <a:buFontTx/>
              <a:buNone/>
            </a:pPr>
            <a:r>
              <a:rPr lang="fr-FR" sz="2400" b="1" dirty="0"/>
              <a:t>(N</a:t>
            </a:r>
            <a:r>
              <a:rPr lang="fr-FR" sz="2400" b="1" dirty="0" smtClean="0"/>
              <a:t>-2 </a:t>
            </a:r>
            <a:r>
              <a:rPr lang="fr-FR" sz="2400" b="1" dirty="0"/>
              <a:t>: </a:t>
            </a:r>
            <a:r>
              <a:rPr lang="fr-FR" sz="2400" b="1" dirty="0" smtClean="0"/>
              <a:t>21 074,72 €</a:t>
            </a:r>
            <a:r>
              <a:rPr lang="fr-FR" sz="2400" b="1" dirty="0"/>
              <a:t>)</a:t>
            </a:r>
            <a:endParaRPr lang="fr-FR" sz="2400" dirty="0"/>
          </a:p>
          <a:p>
            <a:pPr algn="ctr">
              <a:buFontTx/>
              <a:buNone/>
            </a:pPr>
            <a:endParaRPr lang="fr-FR" sz="2400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Assemblée générale 2012</a:t>
            </a:r>
          </a:p>
        </p:txBody>
      </p:sp>
      <p:graphicFrame>
        <p:nvGraphicFramePr>
          <p:cNvPr id="6341" name="Group 19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02444932"/>
              </p:ext>
            </p:extLst>
          </p:nvPr>
        </p:nvGraphicFramePr>
        <p:xfrm>
          <a:off x="381000" y="609600"/>
          <a:ext cx="8153400" cy="4556378"/>
        </p:xfrm>
        <a:graphic>
          <a:graphicData uri="http://schemas.openxmlformats.org/drawingml/2006/table">
            <a:tbl>
              <a:tblPr/>
              <a:tblGrid>
                <a:gridCol w="4114800"/>
                <a:gridCol w="2133600"/>
                <a:gridCol w="1905000"/>
              </a:tblGrid>
              <a:tr h="151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Recettes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N</a:t>
                      </a:r>
                      <a:r>
                        <a:rPr kumimoji="0" lang="fr-FR" sz="2800" b="1" i="0" u="none" strike="noStrike" cap="all" spc="0" normalizeH="0" baseline="0" dirty="0">
                          <a:ln w="9000" cmpd="sng">
                            <a:solidFill>
                              <a:schemeClr val="accent4">
                                <a:shade val="50000"/>
                                <a:satMod val="120000"/>
                              </a:schemeClr>
                            </a:solidFill>
                            <a:prstDash val="solid"/>
                          </a:ln>
                          <a:gradFill>
                            <a:gsLst>
                              <a:gs pos="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  <a:gs pos="43000">
                                <a:schemeClr val="accent4">
                                  <a:satMod val="255000"/>
                                </a:schemeClr>
                              </a:gs>
                              <a:gs pos="48000">
                                <a:schemeClr val="accent4">
                                  <a:shade val="85000"/>
                                  <a:satMod val="255000"/>
                                </a:schemeClr>
                              </a:gs>
                              <a:gs pos="100000">
                                <a:schemeClr val="accent4">
                                  <a:shade val="20000"/>
                                  <a:satMod val="24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reflection blurRad="12700" stA="28000" endPos="45000" dist="1000" dir="5400000" sy="-100000" algn="bl" rotWithShape="0"/>
                          </a:effectLst>
                          <a:latin typeface="Times" charset="0"/>
                          <a:ea typeface="ＭＳ Ｐゴシック" charset="0"/>
                        </a:rPr>
                        <a:t>-</a:t>
                      </a: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Cotisations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6220 €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10 035 €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4040 €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4 030 €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Dons Assises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10 244 €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Divers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185,27 €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10 259 € </a:t>
                      </a: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24 494,27 €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Assemblée générale 2012</a:t>
            </a:r>
          </a:p>
        </p:txBody>
      </p:sp>
      <p:graphicFrame>
        <p:nvGraphicFramePr>
          <p:cNvPr id="7530" name="Group 36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294629101"/>
              </p:ext>
            </p:extLst>
          </p:nvPr>
        </p:nvGraphicFramePr>
        <p:xfrm>
          <a:off x="228600" y="685800"/>
          <a:ext cx="8686800" cy="4608831"/>
        </p:xfrm>
        <a:graphic>
          <a:graphicData uri="http://schemas.openxmlformats.org/drawingml/2006/table">
            <a:tbl>
              <a:tblPr/>
              <a:tblGrid>
                <a:gridCol w="4816475"/>
                <a:gridCol w="1879600"/>
                <a:gridCol w="1990725"/>
              </a:tblGrid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DEPENSES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N-1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Frais de fonctionnement 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(AG, CA, documentation,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affranchissement, </a:t>
                      </a:r>
                      <a:r>
                        <a:rPr kumimoji="0" lang="fr-F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frais </a:t>
                      </a: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bancaires, assurance, objets promotionnels)</a:t>
                      </a:r>
                      <a:endParaRPr kumimoji="0" lang="fr-F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1060,54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2 160    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502,32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4 458,09 €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Indemnisations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2268,50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2 050     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Transports &amp; hébergements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2402,07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2 478,9  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Avocat</a:t>
                      </a: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573,80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7 534,80 €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- </a:t>
                      </a:r>
                      <a:r>
                        <a:rPr kumimoji="0" lang="fr-F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Remboursement</a:t>
                      </a: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1 423,55 €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6807,23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20 105,34 €</a:t>
                      </a: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SOUSCRIPTION ASSISES ( </a:t>
            </a:r>
            <a:r>
              <a:rPr lang="fr-FR" sz="3200" smtClean="0"/>
              <a:t>pour mémoire ) </a:t>
            </a:r>
            <a:endParaRPr lang="fr-FR" sz="32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Dons : 					10 244  €</a:t>
            </a:r>
          </a:p>
          <a:p>
            <a:pPr algn="just"/>
            <a:r>
              <a:rPr lang="fr-FR" dirty="0" smtClean="0"/>
              <a:t>Remboursements (14%)		1 428,55 €</a:t>
            </a:r>
          </a:p>
          <a:p>
            <a:pPr algn="just"/>
            <a:r>
              <a:rPr lang="fr-FR" dirty="0" smtClean="0"/>
              <a:t>Dons effectifs : 			8 815,45 €</a:t>
            </a:r>
          </a:p>
          <a:p>
            <a:pPr algn="just"/>
            <a:r>
              <a:rPr lang="fr-FR" dirty="0" smtClean="0"/>
              <a:t>Dépenses (15%)			1 555,29 €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Excédent 				7 260,16 €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Assemblée générale 2012</a:t>
            </a:r>
          </a:p>
        </p:txBody>
      </p:sp>
    </p:spTree>
    <p:extLst>
      <p:ext uri="{BB962C8B-B14F-4D97-AF65-F5344CB8AC3E}">
        <p14:creationId xmlns:p14="http://schemas.microsoft.com/office/powerpoint/2010/main" val="3197507577"/>
      </p:ext>
    </p:extLst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Résultat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28800"/>
            <a:ext cx="7774632" cy="4467200"/>
          </a:xfrm>
        </p:spPr>
        <p:txBody>
          <a:bodyPr/>
          <a:lstStyle/>
          <a:p>
            <a:r>
              <a:rPr lang="fr-FR" dirty="0" smtClean="0">
                <a:solidFill>
                  <a:srgbClr val="008000"/>
                </a:solidFill>
              </a:rPr>
              <a:t>Excédent 			+ 3451,77</a:t>
            </a:r>
            <a:endParaRPr lang="fr-FR" dirty="0"/>
          </a:p>
          <a:p>
            <a:r>
              <a:rPr lang="fr-FR" dirty="0" smtClean="0">
                <a:solidFill>
                  <a:srgbClr val="008000"/>
                </a:solidFill>
              </a:rPr>
              <a:t>Solde comptable 		NC</a:t>
            </a:r>
          </a:p>
          <a:p>
            <a:r>
              <a:rPr lang="fr-FR" dirty="0" err="1" smtClean="0">
                <a:solidFill>
                  <a:srgbClr val="008000"/>
                </a:solidFill>
              </a:rPr>
              <a:t>Tresorerie</a:t>
            </a:r>
            <a:r>
              <a:rPr lang="fr-FR" dirty="0" smtClean="0">
                <a:solidFill>
                  <a:srgbClr val="008000"/>
                </a:solidFill>
              </a:rPr>
              <a:t>			+ 27 535</a:t>
            </a:r>
          </a:p>
          <a:p>
            <a:r>
              <a:rPr lang="fr-FR" dirty="0" smtClean="0">
                <a:solidFill>
                  <a:srgbClr val="008000"/>
                </a:solidFill>
              </a:rPr>
              <a:t>Manquent aux dépenses :</a:t>
            </a:r>
            <a:r>
              <a:rPr lang="fr-FR" dirty="0">
                <a:solidFill>
                  <a:srgbClr val="008000"/>
                </a:solidFill>
              </a:rPr>
              <a:t> </a:t>
            </a:r>
            <a:r>
              <a:rPr lang="fr-FR" dirty="0" smtClean="0">
                <a:solidFill>
                  <a:srgbClr val="008000"/>
                </a:solidFill>
              </a:rPr>
              <a:t>Les Rencontres du </a:t>
            </a:r>
            <a:r>
              <a:rPr lang="fr-FR" dirty="0" err="1" smtClean="0">
                <a:solidFill>
                  <a:srgbClr val="008000"/>
                </a:solidFill>
              </a:rPr>
              <a:t>Formindep</a:t>
            </a:r>
            <a:r>
              <a:rPr lang="fr-FR" dirty="0" smtClean="0">
                <a:solidFill>
                  <a:srgbClr val="008000"/>
                </a:solidFill>
              </a:rPr>
              <a:t> , l’organisation de cette AG, les transports à la Réunion, 82 € d’avocat pour procédure européenne, une location à Prescrire pour un CA,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Assemblée générale 2012</a:t>
            </a:r>
          </a:p>
        </p:txBody>
      </p:sp>
    </p:spTree>
    <p:extLst>
      <p:ext uri="{BB962C8B-B14F-4D97-AF65-F5344CB8AC3E}">
        <p14:creationId xmlns:p14="http://schemas.microsoft.com/office/powerpoint/2010/main" val="2918284679"/>
      </p:ext>
    </p:extLst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Banques ne sont pas fiables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mtClean="0"/>
              <a:t>… sans commentaires </a:t>
            </a:r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/>
              <a:t>Formindep</a:t>
            </a:r>
            <a:r>
              <a:rPr lang="fr-FR" dirty="0"/>
              <a:t> Assemblée générale 2012</a:t>
            </a:r>
          </a:p>
        </p:txBody>
      </p:sp>
    </p:spTree>
    <p:extLst>
      <p:ext uri="{BB962C8B-B14F-4D97-AF65-F5344CB8AC3E}">
        <p14:creationId xmlns:p14="http://schemas.microsoft.com/office/powerpoint/2010/main" val="1496968865"/>
      </p:ext>
    </p:extLst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237</Words>
  <Application>Microsoft Macintosh PowerPoint</Application>
  <PresentationFormat>Présentation à l'écran (4:3)</PresentationFormat>
  <Paragraphs>101</Paragraphs>
  <Slides>9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Nouvelle présentation</vt:lpstr>
      <vt:lpstr>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SOUSCRIPTION ASSISES ( pour mémoire ) </vt:lpstr>
      <vt:lpstr>Résultat</vt:lpstr>
      <vt:lpstr>Les Banques ne sont pas fiables</vt:lpstr>
    </vt:vector>
  </TitlesOfParts>
  <Company>뿿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PROMINDEP</dc:title>
  <dc:creator>Jean LALEUW</dc:creator>
  <cp:lastModifiedBy>Jean-Benoit Chenique</cp:lastModifiedBy>
  <cp:revision>60</cp:revision>
  <dcterms:created xsi:type="dcterms:W3CDTF">2006-10-02T15:24:59Z</dcterms:created>
  <dcterms:modified xsi:type="dcterms:W3CDTF">2012-11-16T17:43:53Z</dcterms:modified>
</cp:coreProperties>
</file>